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4" d="100"/>
          <a:sy n="134" d="100"/>
        </p:scale>
        <p:origin x="932" y="1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Geostationary_orbit"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Steven Morgan</a:t>
            </a:r>
          </a:p>
          <a:p>
            <a:r>
              <a:rPr lang="en-US" dirty="0">
                <a:solidFill>
                  <a:schemeClr val="bg2"/>
                </a:solidFill>
                <a:latin typeface="Abadi" panose="020B0604020104020204" pitchFamily="34" charset="0"/>
                <a:ea typeface="SF Pro" pitchFamily="2" charset="0"/>
                <a:cs typeface="SF Pro" pitchFamily="2" charset="0"/>
              </a:rPr>
              <a:t>5/23/2024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28" name="Arc 2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2501972-ADF1-5189-643C-9E7764CB7302}"/>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70000" lnSpcReduction="20000"/>
          </a:bodyPr>
          <a:lstStyle/>
          <a:p>
            <a:pPr>
              <a:spcBef>
                <a:spcPts val="1400"/>
              </a:spcBef>
            </a:pPr>
            <a:r>
              <a:rPr lang="en-US" sz="2400" dirty="0"/>
              <a:t>This scatter plot shows us more about where the rockets that failed were in place and time. The flight number is in order of launch so we can see the earliest launches are on the left. Those are also the launches with the highest failure rate. </a:t>
            </a:r>
          </a:p>
          <a:p>
            <a:pPr>
              <a:spcBef>
                <a:spcPts val="1400"/>
              </a:spcBef>
            </a:pPr>
            <a:r>
              <a:rPr lang="en-US" sz="2400" dirty="0"/>
              <a:t>We can also see that the most failures came from the most used site.</a:t>
            </a:r>
          </a:p>
          <a:p>
            <a:pPr>
              <a:spcBef>
                <a:spcPts val="1400"/>
              </a:spcBef>
            </a:pPr>
            <a:r>
              <a:rPr lang="en-US" sz="2400" dirty="0"/>
              <a:t>This shows that even if CCAFS SLC-40 has the highest failure rate,  its probably not the site, but the nature of more launches and the rockets had a higher failure rate early on.</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8" name="Arc 1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AFA4589-CFB6-F581-3857-F037FD9AB1EC}"/>
              </a:ext>
            </a:extLst>
          </p:cNvPr>
          <p:cNvPicPr>
            <a:picLocks noChangeAspect="1"/>
          </p:cNvPicPr>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400" dirty="0"/>
              <a:t>This scatter plot shows the relationship with the payload mass and the sites. We can see the failure of launches seems to group around the 4-6k kg range. This could be an important factor as it seems to happen regardless of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fontScale="92500"/>
          </a:bodyPr>
          <a:lstStyle/>
          <a:p>
            <a:pPr>
              <a:spcBef>
                <a:spcPts val="1400"/>
              </a:spcBef>
            </a:pPr>
            <a:r>
              <a:rPr lang="en-US" sz="2200" dirty="0"/>
              <a:t>This bar chart show the types of orbits and their success rate. </a:t>
            </a:r>
          </a:p>
          <a:p>
            <a:pPr>
              <a:spcBef>
                <a:spcPts val="1400"/>
              </a:spcBef>
            </a:pPr>
            <a:r>
              <a:rPr lang="en-US" sz="2200" dirty="0"/>
              <a:t>Different orbits will require different performance from the rocket, that might lead to failure from strain. </a:t>
            </a:r>
          </a:p>
          <a:p>
            <a:pPr>
              <a:spcBef>
                <a:spcPts val="1400"/>
              </a:spcBef>
            </a:pPr>
            <a:r>
              <a:rPr lang="en-US" sz="2200" dirty="0"/>
              <a:t>We can see that orbits “ES-L1”, “GEO”, “HEO”, and “SSO” have a 100% success rate. </a:t>
            </a:r>
          </a:p>
        </p:txBody>
      </p:sp>
      <p:pic>
        <p:nvPicPr>
          <p:cNvPr id="6" name="Picture 5">
            <a:extLst>
              <a:ext uri="{FF2B5EF4-FFF2-40B4-BE49-F238E27FC236}">
                <a16:creationId xmlns:a16="http://schemas.microsoft.com/office/drawing/2014/main" id="{F14C0CE8-0EAA-38DF-6C45-FC6021DA3931}"/>
              </a:ext>
            </a:extLst>
          </p:cNvPr>
          <p:cNvPicPr>
            <a:picLocks noChangeAspect="1"/>
          </p:cNvPicPr>
          <p:nvPr/>
        </p:nvPicPr>
        <p:blipFill>
          <a:blip r:embed="rId2"/>
          <a:stretch>
            <a:fillRect/>
          </a:stretch>
        </p:blipFill>
        <p:spPr>
          <a:xfrm>
            <a:off x="5729288" y="753809"/>
            <a:ext cx="5828728" cy="451726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63EE4E93-1BCE-07B6-685D-A7320B3D33D7}"/>
              </a:ext>
            </a:extLst>
          </p:cNvPr>
          <p:cNvSpPr txBox="1"/>
          <p:nvPr/>
        </p:nvSpPr>
        <p:spPr>
          <a:xfrm>
            <a:off x="5378958" y="5229860"/>
            <a:ext cx="6529388" cy="830997"/>
          </a:xfrm>
          <a:prstGeom prst="rect">
            <a:avLst/>
          </a:prstGeom>
          <a:noFill/>
        </p:spPr>
        <p:txBody>
          <a:bodyPr wrap="square" rtlCol="0">
            <a:spAutoFit/>
          </a:bodyPr>
          <a:lstStyle/>
          <a:p>
            <a:r>
              <a:rPr lang="en-US" sz="1200" dirty="0"/>
              <a:t>Low Earth Orbit (LEO), Very Low Earth Orbits (VLEO), Geosynchronous Orbit (GTO), Sun-synchronous Orbit (SSO / SO), Lagrange Points (ES-L1), Highly Elliptical Orbit (HEO), International Space Station Orbit (ISS), Geocentric Orbits 2,000 km to 35,786 km (MEO), Circular Geosynchronous Orbit 35,786 km</a:t>
            </a:r>
            <a:r>
              <a:rPr lang="en-US" sz="1200" dirty="0">
                <a:hlinkClick r:id="rId3"/>
              </a:rPr>
              <a:t> </a:t>
            </a:r>
            <a:r>
              <a:rPr lang="en-US" sz="1200" dirty="0"/>
              <a:t>(GEO), Polar Orbit (PO)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0268E65-C1F7-00F8-6388-DFDA5053DDD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fontScale="92500" lnSpcReduction="10000"/>
          </a:bodyPr>
          <a:lstStyle/>
          <a:p>
            <a:pPr>
              <a:spcBef>
                <a:spcPts val="1400"/>
              </a:spcBef>
            </a:pPr>
            <a:r>
              <a:rPr lang="en-US" sz="2400" dirty="0"/>
              <a:t>This graph shows the success of the flight while comparing Orbit type to the flight number. </a:t>
            </a:r>
          </a:p>
          <a:p>
            <a:pPr>
              <a:spcBef>
                <a:spcPts val="1400"/>
              </a:spcBef>
            </a:pPr>
            <a:r>
              <a:rPr lang="en-US" sz="2400" dirty="0"/>
              <a:t>We see that the early launches are matched with mainly four types of orbits. These orbits are what we saw with a lower success rate in the previous slide. That can help account for the low success rate seen previously.</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C86D2AB-23F8-64CF-DB72-54586720F9E6}"/>
              </a:ext>
            </a:extLst>
          </p:cNvPr>
          <p:cNvPicPr>
            <a:picLocks noChangeAspect="1"/>
          </p:cNvPicPr>
          <p:nvPr/>
        </p:nvPicPr>
        <p:blipFill>
          <a:blip r:embed="rId2"/>
          <a:stretch>
            <a:fillRect/>
          </a:stretch>
        </p:blipFill>
        <p:spPr>
          <a:xfrm>
            <a:off x="659914" y="1096023"/>
            <a:ext cx="10872172" cy="217443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lnSpcReduction="10000"/>
          </a:bodyPr>
          <a:lstStyle/>
          <a:p>
            <a:pPr>
              <a:spcBef>
                <a:spcPts val="1400"/>
              </a:spcBef>
            </a:pPr>
            <a:r>
              <a:rPr lang="en-US" sz="2400" dirty="0"/>
              <a:t>This graph shows the success while comparing Payload vs Orbit type. </a:t>
            </a:r>
          </a:p>
          <a:p>
            <a:pPr>
              <a:spcBef>
                <a:spcPts val="1400"/>
              </a:spcBef>
            </a:pPr>
            <a:r>
              <a:rPr lang="en-US" sz="2400" dirty="0"/>
              <a:t>We can see what looks like a cluster of failures around the 6000 kg point. This might indicate that GTO orbits with that payload could be too much for the rockets to take.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This shows the trend line of the success for each year.</a:t>
            </a:r>
          </a:p>
          <a:p>
            <a:pPr>
              <a:spcBef>
                <a:spcPts val="1400"/>
              </a:spcBef>
            </a:pPr>
            <a:r>
              <a:rPr lang="en-US" sz="2200" dirty="0"/>
              <a:t>We see that around 2013 the success rate starts climbing. Except for 2018, and 2020 the success rate is going up.</a:t>
            </a:r>
          </a:p>
        </p:txBody>
      </p:sp>
      <p:pic>
        <p:nvPicPr>
          <p:cNvPr id="6" name="Picture 5">
            <a:extLst>
              <a:ext uri="{FF2B5EF4-FFF2-40B4-BE49-F238E27FC236}">
                <a16:creationId xmlns:a16="http://schemas.microsoft.com/office/drawing/2014/main" id="{24378334-98D3-1C52-B9F9-59501CF40F51}"/>
              </a:ext>
            </a:extLst>
          </p:cNvPr>
          <p:cNvPicPr>
            <a:picLocks noChangeAspect="1"/>
          </p:cNvPicPr>
          <p:nvPr/>
        </p:nvPicPr>
        <p:blipFill>
          <a:blip r:embed="rId2"/>
          <a:stretch>
            <a:fillRect/>
          </a:stretch>
        </p:blipFill>
        <p:spPr>
          <a:xfrm>
            <a:off x="6130886" y="1445552"/>
            <a:ext cx="4959427" cy="379396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6B2CEB20-02DD-F95D-F8A2-9161E0B00F55}"/>
              </a:ext>
            </a:extLst>
          </p:cNvPr>
          <p:cNvPicPr>
            <a:picLocks noChangeAspect="1"/>
          </p:cNvPicPr>
          <p:nvPr/>
        </p:nvPicPr>
        <p:blipFill>
          <a:blip r:embed="rId2"/>
          <a:stretch>
            <a:fillRect/>
          </a:stretch>
        </p:blipFill>
        <p:spPr>
          <a:xfrm>
            <a:off x="7589949" y="2249536"/>
            <a:ext cx="2203728" cy="33464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names of the launch sites. By making use of the name of the launch site it allow us to group data to a physical location to give us the best comparison.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sp>
        <p:nvSpPr>
          <p:cNvPr id="22" name="Arc 2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8CFAEC2-DBF8-A7B8-8586-11389CD37162}"/>
              </a:ext>
            </a:extLst>
          </p:cNvPr>
          <p:cNvPicPr>
            <a:picLocks noChangeAspect="1"/>
          </p:cNvPicPr>
          <p:nvPr/>
        </p:nvPicPr>
        <p:blipFill>
          <a:blip r:embed="rId2"/>
          <a:stretch>
            <a:fillRect/>
          </a:stretch>
        </p:blipFill>
        <p:spPr>
          <a:xfrm>
            <a:off x="659914" y="1381418"/>
            <a:ext cx="10872172" cy="160364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dirty="0"/>
              <a:t>We can look at sites that start with the same code, that allows the comparison of launch pads that are relatively close and should have similar conditions.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sum up the payloads of launches from a specific customer</a:t>
            </a:r>
          </a:p>
          <a:p>
            <a:pPr>
              <a:spcBef>
                <a:spcPts val="1400"/>
              </a:spcBef>
            </a:pPr>
            <a:r>
              <a:rPr lang="en-US" dirty="0"/>
              <a:t>We can see here that NASA has launched 45,596 Kg with SpaceX</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F6C61171-B02A-A57B-50BB-7E3CB2EB8EDA}"/>
              </a:ext>
            </a:extLst>
          </p:cNvPr>
          <p:cNvPicPr>
            <a:picLocks noChangeAspect="1"/>
          </p:cNvPicPr>
          <p:nvPr/>
        </p:nvPicPr>
        <p:blipFill>
          <a:blip r:embed="rId2"/>
          <a:stretch>
            <a:fillRect/>
          </a:stretch>
        </p:blipFill>
        <p:spPr>
          <a:xfrm>
            <a:off x="7662656" y="2895467"/>
            <a:ext cx="2962688" cy="9526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the average payload by the booster type F9 v1.1 which is 2534.6 kg.</a:t>
            </a:r>
          </a:p>
          <a:p>
            <a:pPr>
              <a:spcBef>
                <a:spcPts val="1400"/>
              </a:spcBef>
            </a:pPr>
            <a:r>
              <a:rPr lang="en-US" dirty="0"/>
              <a:t>This can be helpful in determining if this rocket type is carrying different loads.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80EE9BD6-387C-FB7A-DF1A-CDD4E732F60F}"/>
              </a:ext>
            </a:extLst>
          </p:cNvPr>
          <p:cNvPicPr>
            <a:picLocks noChangeAspect="1"/>
          </p:cNvPicPr>
          <p:nvPr/>
        </p:nvPicPr>
        <p:blipFill>
          <a:blip r:embed="rId2"/>
          <a:stretch>
            <a:fillRect/>
          </a:stretch>
        </p:blipFill>
        <p:spPr>
          <a:xfrm>
            <a:off x="7404990" y="2658426"/>
            <a:ext cx="2962688" cy="10478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can query when the first landing data was. Allowing us to set landmark dates for better analysis when we see changes in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9" name="Picture 8">
            <a:extLst>
              <a:ext uri="{FF2B5EF4-FFF2-40B4-BE49-F238E27FC236}">
                <a16:creationId xmlns:a16="http://schemas.microsoft.com/office/drawing/2014/main" id="{7671B8A8-F723-8FE7-100D-78B6E6460677}"/>
              </a:ext>
            </a:extLst>
          </p:cNvPr>
          <p:cNvPicPr>
            <a:picLocks noChangeAspect="1"/>
          </p:cNvPicPr>
          <p:nvPr/>
        </p:nvPicPr>
        <p:blipFill>
          <a:blip r:embed="rId2"/>
          <a:stretch>
            <a:fillRect/>
          </a:stretch>
        </p:blipFill>
        <p:spPr>
          <a:xfrm>
            <a:off x="7855547" y="3191803"/>
            <a:ext cx="1663590" cy="10100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Arc 1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queried what boosters carried 4-6 k kg payloads and landed on the drone ship. This can give us info on what rockets might have changes that improved landing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7C149DD9-ED93-29C5-B5A5-F654CEECB83A}"/>
              </a:ext>
            </a:extLst>
          </p:cNvPr>
          <p:cNvPicPr>
            <a:picLocks noChangeAspect="1"/>
          </p:cNvPicPr>
          <p:nvPr/>
        </p:nvPicPr>
        <p:blipFill>
          <a:blip r:embed="rId2"/>
          <a:stretch>
            <a:fillRect/>
          </a:stretch>
        </p:blipFill>
        <p:spPr>
          <a:xfrm>
            <a:off x="7686546" y="2609689"/>
            <a:ext cx="1848108" cy="2305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The mission's outcomes are different then landing outcomes. If the payload reaches its intended orbit, then we have success regardless if the booster doesn’t land. We can query the success counting the different outcomes that indicate success.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569B7D04-9FCE-6AE8-9335-C840DF6F6736}"/>
              </a:ext>
            </a:extLst>
          </p:cNvPr>
          <p:cNvPicPr>
            <a:picLocks noChangeAspect="1"/>
          </p:cNvPicPr>
          <p:nvPr/>
        </p:nvPicPr>
        <p:blipFill>
          <a:blip r:embed="rId2"/>
          <a:stretch>
            <a:fillRect/>
          </a:stretch>
        </p:blipFill>
        <p:spPr>
          <a:xfrm>
            <a:off x="7864088" y="2162855"/>
            <a:ext cx="1962424" cy="781159"/>
          </a:xfrm>
          <a:prstGeom prst="rect">
            <a:avLst/>
          </a:prstGeom>
        </p:spPr>
      </p:pic>
      <p:pic>
        <p:nvPicPr>
          <p:cNvPr id="9" name="Picture 8">
            <a:extLst>
              <a:ext uri="{FF2B5EF4-FFF2-40B4-BE49-F238E27FC236}">
                <a16:creationId xmlns:a16="http://schemas.microsoft.com/office/drawing/2014/main" id="{D6D1707B-14F3-4CC6-C75E-8A2417B0533E}"/>
              </a:ext>
            </a:extLst>
          </p:cNvPr>
          <p:cNvPicPr>
            <a:picLocks noChangeAspect="1"/>
          </p:cNvPicPr>
          <p:nvPr/>
        </p:nvPicPr>
        <p:blipFill>
          <a:blip r:embed="rId3"/>
          <a:stretch>
            <a:fillRect/>
          </a:stretch>
        </p:blipFill>
        <p:spPr>
          <a:xfrm>
            <a:off x="7735363" y="3559417"/>
            <a:ext cx="2962688" cy="218152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Along with having info on boosters that carried payloads in a range, we can see what booster were maxed out. This is useful to see if newer versions are doing better or worse.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D96E5430-32F5-AD3D-0224-2863F77D4806}"/>
              </a:ext>
            </a:extLst>
          </p:cNvPr>
          <p:cNvPicPr>
            <a:picLocks noChangeAspect="1"/>
          </p:cNvPicPr>
          <p:nvPr/>
        </p:nvPicPr>
        <p:blipFill>
          <a:blip r:embed="rId2"/>
          <a:stretch>
            <a:fillRect/>
          </a:stretch>
        </p:blipFill>
        <p:spPr>
          <a:xfrm>
            <a:off x="8049847" y="650160"/>
            <a:ext cx="1810003" cy="56205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This query allows us to focus on just one year. We want to look at the launches by month and see if there was a change through the year.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8B453EDE-C379-63F6-7462-2C320C0C87B3}"/>
              </a:ext>
            </a:extLst>
          </p:cNvPr>
          <p:cNvPicPr>
            <a:picLocks noChangeAspect="1"/>
          </p:cNvPicPr>
          <p:nvPr/>
        </p:nvPicPr>
        <p:blipFill>
          <a:blip r:embed="rId2"/>
          <a:stretch>
            <a:fillRect/>
          </a:stretch>
        </p:blipFill>
        <p:spPr>
          <a:xfrm>
            <a:off x="6216496" y="2219085"/>
            <a:ext cx="5696745" cy="34390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1" y="479493"/>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1984443"/>
            <a:ext cx="5257800" cy="4192520"/>
          </a:xfrm>
          <a:prstGeom prst="rect">
            <a:avLst/>
          </a:prstGeom>
        </p:spPr>
        <p:txBody>
          <a:bodyPr vert="horz" lIns="91440" tIns="45720" rIns="91440" bIns="45720" rtlCol="0">
            <a:normAutofit/>
          </a:bodyPr>
          <a:lstStyle/>
          <a:p>
            <a:pPr>
              <a:spcBef>
                <a:spcPts val="1400"/>
              </a:spcBef>
            </a:pPr>
            <a:r>
              <a:rPr lang="en-US" dirty="0"/>
              <a:t>We also will want to look at a range of launches and see how the landing rank.</a:t>
            </a:r>
          </a:p>
          <a:p>
            <a:pPr>
              <a:spcBef>
                <a:spcPts val="1400"/>
              </a:spcBef>
            </a:pPr>
            <a:r>
              <a:rPr lang="en-US" dirty="0"/>
              <a:t>We can see in these ~7 years that there were several no attempts, but a decent number of successes.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AFC25B9-48AF-4C86-52C1-360DA163ED08}"/>
              </a:ext>
            </a:extLst>
          </p:cNvPr>
          <p:cNvPicPr>
            <a:picLocks noChangeAspect="1"/>
          </p:cNvPicPr>
          <p:nvPr/>
        </p:nvPicPr>
        <p:blipFill>
          <a:blip r:embed="rId2"/>
          <a:stretch>
            <a:fillRect/>
          </a:stretch>
        </p:blipFill>
        <p:spPr>
          <a:xfrm>
            <a:off x="7773468" y="1718984"/>
            <a:ext cx="2924583" cy="39820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Locations of</a:t>
            </a:r>
          </a:p>
          <a:p>
            <a:pPr>
              <a:spcAft>
                <a:spcPts val="600"/>
              </a:spcAft>
            </a:pPr>
            <a:r>
              <a:rPr lang="en-US" sz="3600" dirty="0">
                <a:solidFill>
                  <a:schemeClr val="tx1"/>
                </a:solidFill>
                <a:latin typeface="+mj-lt"/>
                <a:ea typeface="+mj-ea"/>
                <a:cs typeface="+mj-cs"/>
              </a:rPr>
              <a:t>SpaceX </a:t>
            </a:r>
          </a:p>
          <a:p>
            <a:pPr>
              <a:spcAft>
                <a:spcPts val="600"/>
              </a:spcAft>
            </a:pPr>
            <a:r>
              <a:rPr lang="en-US" sz="3600" dirty="0">
                <a:solidFill>
                  <a:schemeClr val="tx1"/>
                </a:solidFill>
                <a:latin typeface="+mj-lt"/>
                <a:ea typeface="+mj-ea"/>
                <a:cs typeface="+mj-cs"/>
              </a:rPr>
              <a:t>Launch Sites</a:t>
            </a:r>
          </a:p>
        </p:txBody>
      </p:sp>
      <p:pic>
        <p:nvPicPr>
          <p:cNvPr id="6" name="Picture 5">
            <a:extLst>
              <a:ext uri="{FF2B5EF4-FFF2-40B4-BE49-F238E27FC236}">
                <a16:creationId xmlns:a16="http://schemas.microsoft.com/office/drawing/2014/main" id="{4046B5A6-C100-046F-E7C6-0099229A6BBE}"/>
              </a:ext>
            </a:extLst>
          </p:cNvPr>
          <p:cNvPicPr>
            <a:picLocks noChangeAspect="1"/>
          </p:cNvPicPr>
          <p:nvPr/>
        </p:nvPicPr>
        <p:blipFill rotWithShape="1">
          <a:blip r:embed="rId2"/>
          <a:srcRect t="433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800" dirty="0"/>
              <a:t>¾ of the launch sites are located within a few miles of each other on the east coast. This allows for analysis to be simplified as they have similar Weather and Environmental factors.</a:t>
            </a:r>
          </a:p>
          <a:p>
            <a:pPr>
              <a:spcBef>
                <a:spcPts val="1400"/>
              </a:spcBef>
            </a:pPr>
            <a:r>
              <a:rPr lang="en-US" sz="1800" dirty="0"/>
              <a:t>All the east coast launch sites are non-military sites. This might affect launch requirements. </a:t>
            </a:r>
          </a:p>
          <a:p>
            <a:pPr>
              <a:spcBef>
                <a:spcPts val="1400"/>
              </a:spcBef>
            </a:pPr>
            <a:r>
              <a:rPr lang="en-US" sz="1800" dirty="0"/>
              <a:t>The launch site at Vandenburg is the only site that allows for polar orbits. Polar orbits are different as they do not go with spin of the atmosphere and could experience different forces on the rocket.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pic>
        <p:nvPicPr>
          <p:cNvPr id="8" name="Picture 7">
            <a:extLst>
              <a:ext uri="{FF2B5EF4-FFF2-40B4-BE49-F238E27FC236}">
                <a16:creationId xmlns:a16="http://schemas.microsoft.com/office/drawing/2014/main" id="{F3CB47EA-614F-E803-7691-B4C0FFFF5F3B}"/>
              </a:ext>
            </a:extLst>
          </p:cNvPr>
          <p:cNvPicPr>
            <a:picLocks noChangeAspect="1"/>
          </p:cNvPicPr>
          <p:nvPr/>
        </p:nvPicPr>
        <p:blipFill>
          <a:blip r:embed="rId3"/>
          <a:stretch>
            <a:fillRect/>
          </a:stretch>
        </p:blipFill>
        <p:spPr>
          <a:xfrm>
            <a:off x="10197994" y="1643343"/>
            <a:ext cx="1994006" cy="1073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Oval 18">
            <a:extLst>
              <a:ext uri="{FF2B5EF4-FFF2-40B4-BE49-F238E27FC236}">
                <a16:creationId xmlns:a16="http://schemas.microsoft.com/office/drawing/2014/main" id="{523CCFD4-1D57-B2A9-B18A-107EC2644E38}"/>
              </a:ext>
            </a:extLst>
          </p:cNvPr>
          <p:cNvSpPr/>
          <p:nvPr/>
        </p:nvSpPr>
        <p:spPr>
          <a:xfrm>
            <a:off x="9201641" y="2570816"/>
            <a:ext cx="315798" cy="19796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3D0AEE8-CB5E-1F5B-7DE3-58AE31897BD4}"/>
              </a:ext>
            </a:extLst>
          </p:cNvPr>
          <p:cNvCxnSpPr>
            <a:stCxn id="19" idx="0"/>
            <a:endCxn id="8" idx="1"/>
          </p:cNvCxnSpPr>
          <p:nvPr/>
        </p:nvCxnSpPr>
        <p:spPr>
          <a:xfrm flipV="1">
            <a:off x="9359540" y="1800516"/>
            <a:ext cx="1130469" cy="770300"/>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6C0D449B-21BC-9C04-020F-E3014AA8ED4C}"/>
              </a:ext>
            </a:extLst>
          </p:cNvPr>
          <p:cNvCxnSpPr>
            <a:endCxn id="8" idx="4"/>
          </p:cNvCxnSpPr>
          <p:nvPr/>
        </p:nvCxnSpPr>
        <p:spPr>
          <a:xfrm flipV="1">
            <a:off x="9359540" y="2716588"/>
            <a:ext cx="1835457" cy="52191"/>
          </a:xfrm>
          <a:prstGeom prst="line">
            <a:avLst/>
          </a:prstGeom>
          <a:ln w="38100"/>
          <a:scene3d>
            <a:camera prst="orthographicFront"/>
            <a:lightRig rig="threePt" dir="t"/>
          </a:scene3d>
          <a:sp3d>
            <a:bevelT/>
          </a:sp3d>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Launch Clusters with Success indicators</a:t>
            </a:r>
          </a:p>
        </p:txBody>
      </p:sp>
      <p:pic>
        <p:nvPicPr>
          <p:cNvPr id="4" name="Picture 3">
            <a:extLst>
              <a:ext uri="{FF2B5EF4-FFF2-40B4-BE49-F238E27FC236}">
                <a16:creationId xmlns:a16="http://schemas.microsoft.com/office/drawing/2014/main" id="{AA1CF5C0-DAF1-546D-025A-0AAE3311EA97}"/>
              </a:ext>
            </a:extLst>
          </p:cNvPr>
          <p:cNvPicPr>
            <a:picLocks noChangeAspect="1"/>
          </p:cNvPicPr>
          <p:nvPr/>
        </p:nvPicPr>
        <p:blipFill rotWithShape="1">
          <a:blip r:embed="rId2"/>
          <a:srcRect t="1605" b="1841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5"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4" y="4777739"/>
            <a:ext cx="6897626" cy="1399223"/>
          </a:xfrm>
          <a:prstGeom prst="rect">
            <a:avLst/>
          </a:prstGeom>
        </p:spPr>
        <p:txBody>
          <a:bodyPr vert="horz" lIns="91440" tIns="45720" rIns="91440" bIns="45720" rtlCol="0" anchor="ctr">
            <a:normAutofit/>
          </a:bodyPr>
          <a:lstStyle/>
          <a:p>
            <a:pPr>
              <a:spcBef>
                <a:spcPts val="1400"/>
              </a:spcBef>
            </a:pPr>
            <a:r>
              <a:rPr lang="en-US" sz="1200"/>
              <a:t>The Map is updated to show the location of launches and the success of the launch. Green indicating success and Red indicating a failure of some kind.</a:t>
            </a:r>
          </a:p>
          <a:p>
            <a:pPr>
              <a:spcBef>
                <a:spcPts val="1400"/>
              </a:spcBef>
            </a:pPr>
            <a:r>
              <a:rPr lang="en-US" sz="1200"/>
              <a:t>To have a clean map the launched are grouped into yellow circles showing the number of launches. Once clicked it reveals all the launches in a spiral pattern.</a:t>
            </a:r>
          </a:p>
          <a:p>
            <a:pPr>
              <a:spcBef>
                <a:spcPts val="1400"/>
              </a:spcBef>
            </a:pPr>
            <a:r>
              <a:rPr lang="en-US" sz="1200"/>
              <a:t>This allows for easier analysis at a glance to see where physical the most failures occurred.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0080" y="325369"/>
            <a:ext cx="4368602" cy="1956841"/>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Distances to near by infrastructure</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500" dirty="0"/>
              <a:t>The location of near by buildings and infrastructure might play a role in the success of rockets. Roads or track could be damaged by rockets launches if too close. Passing traffic could endanger the rockets, that is why they are over half a mile to the closest highway or track</a:t>
            </a:r>
          </a:p>
          <a:p>
            <a:pPr>
              <a:spcBef>
                <a:spcPts val="1400"/>
              </a:spcBef>
            </a:pPr>
            <a:r>
              <a:rPr lang="en-US" sz="1500" dirty="0"/>
              <a:t>The nearest city is cape Canaveral which is over 17 miles away. The safety of the people is much greater as rockets when launching produce large pressure waves and sound, And much more so when they fail!</a:t>
            </a:r>
          </a:p>
        </p:txBody>
      </p:sp>
      <p:pic>
        <p:nvPicPr>
          <p:cNvPr id="4" name="Picture 3">
            <a:extLst>
              <a:ext uri="{FF2B5EF4-FFF2-40B4-BE49-F238E27FC236}">
                <a16:creationId xmlns:a16="http://schemas.microsoft.com/office/drawing/2014/main" id="{51A791E9-E803-C6E2-9EF7-4939F33CDC58}"/>
              </a:ext>
            </a:extLst>
          </p:cNvPr>
          <p:cNvPicPr>
            <a:picLocks noChangeAspect="1"/>
          </p:cNvPicPr>
          <p:nvPr/>
        </p:nvPicPr>
        <p:blipFill rotWithShape="1">
          <a:blip r:embed="rId2"/>
          <a:srcRect l="7186" r="1984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37</a:t>
            </a:fld>
            <a:endParaRPr lang="en-US" sz="1200">
              <a:solidFill>
                <a:srgbClr val="FFFFFF"/>
              </a:solidFill>
              <a:latin typeface="Calibri" panose="020F0502020204030204"/>
            </a:endParaRPr>
          </a:p>
        </p:txBody>
      </p:sp>
      <p:pic>
        <p:nvPicPr>
          <p:cNvPr id="7" name="Picture 6">
            <a:extLst>
              <a:ext uri="{FF2B5EF4-FFF2-40B4-BE49-F238E27FC236}">
                <a16:creationId xmlns:a16="http://schemas.microsoft.com/office/drawing/2014/main" id="{B58E1B3B-C457-BE23-7C7A-40C368F697E5}"/>
              </a:ext>
            </a:extLst>
          </p:cNvPr>
          <p:cNvPicPr>
            <a:picLocks noChangeAspect="1"/>
          </p:cNvPicPr>
          <p:nvPr/>
        </p:nvPicPr>
        <p:blipFill>
          <a:blip r:embed="rId3"/>
          <a:stretch>
            <a:fillRect/>
          </a:stretch>
        </p:blipFill>
        <p:spPr>
          <a:xfrm>
            <a:off x="8968397" y="4430942"/>
            <a:ext cx="3075213" cy="24270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510721" cy="25955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Spaceflight is expensive, With the improvements of landing and reusing the first stage of a rocket we can make spaceflight cheaper and safer. Cheaper flights will increase our ability to colonize other planets, Mine asteroids and make discoveries about our universe.</a:t>
            </a:r>
          </a:p>
          <a:p>
            <a:pPr>
              <a:spcBef>
                <a:spcPts val="1400"/>
              </a:spcBef>
            </a:pPr>
            <a:r>
              <a:rPr lang="en-US" sz="2200" dirty="0">
                <a:solidFill>
                  <a:schemeClr val="accent3">
                    <a:lumMod val="25000"/>
                  </a:schemeClr>
                </a:solidFill>
                <a:latin typeface="Abadi" panose="020B0604020104020204" pitchFamily="34" charset="0"/>
              </a:rPr>
              <a:t>The problem with reuse is that there is a rate of failure that we need to predict and reduce. This requires us to have a firm and thorough understanding of how our rockets fail. We will address this by analyzing SpaceX launches and build a model to predict success and failure of the first stage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765</TotalTime>
  <Words>1942</Words>
  <Application>Microsoft Office PowerPoint</Application>
  <PresentationFormat>Widescreen</PresentationFormat>
  <Paragraphs>215</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Steve M</cp:lastModifiedBy>
  <cp:revision>202</cp:revision>
  <dcterms:created xsi:type="dcterms:W3CDTF">2021-04-29T18:58:34Z</dcterms:created>
  <dcterms:modified xsi:type="dcterms:W3CDTF">2024-05-29T22:54:33Z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